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 Bold" charset="1" panose="00000000000000000000"/>
      <p:regular r:id="rId18"/>
    </p:embeddedFont>
    <p:embeddedFont>
      <p:font typeface="Garet" charset="1" panose="00000000000000000000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Public Sans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4823" y="-898106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9983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15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2093" y="2607768"/>
            <a:ext cx="13013390" cy="291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4"/>
              </a:lnSpc>
              <a:spcBef>
                <a:spcPct val="0"/>
              </a:spcBef>
            </a:pPr>
            <a:r>
              <a:rPr lang="en-US" b="true" sz="16995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AidLink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4464" y="5354814"/>
            <a:ext cx="11268647" cy="49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  <a:spcBef>
                <a:spcPct val="0"/>
              </a:spcBef>
            </a:pPr>
            <a:r>
              <a:rPr lang="en-US" sz="2862" spc="229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RIGHT PLACE,RIGHT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384997">
            <a:off x="-594215" y="-1991275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4798" y="-317741"/>
            <a:ext cx="19979163" cy="12486977"/>
          </a:xfrm>
          <a:custGeom>
            <a:avLst/>
            <a:gdLst/>
            <a:ahLst/>
            <a:cxnLst/>
            <a:rect r="r" b="b" t="t" l="l"/>
            <a:pathLst>
              <a:path h="12486977" w="19979163">
                <a:moveTo>
                  <a:pt x="0" y="0"/>
                </a:moveTo>
                <a:lnTo>
                  <a:pt x="19979163" y="0"/>
                </a:lnTo>
                <a:lnTo>
                  <a:pt x="19979163" y="12486976"/>
                </a:lnTo>
                <a:lnTo>
                  <a:pt x="0" y="1248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8398" y="1028700"/>
            <a:ext cx="13112770" cy="8080678"/>
          </a:xfrm>
          <a:custGeom>
            <a:avLst/>
            <a:gdLst/>
            <a:ahLst/>
            <a:cxnLst/>
            <a:rect r="r" b="b" t="t" l="l"/>
            <a:pathLst>
              <a:path h="8080678" w="13112770">
                <a:moveTo>
                  <a:pt x="0" y="0"/>
                </a:moveTo>
                <a:lnTo>
                  <a:pt x="13112770" y="0"/>
                </a:lnTo>
                <a:lnTo>
                  <a:pt x="13112770" y="8080678"/>
                </a:lnTo>
                <a:lnTo>
                  <a:pt x="0" y="808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49" t="-1160" r="-1907" b="-366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71" y="3322293"/>
            <a:ext cx="4517202" cy="4405522"/>
            <a:chOff x="0" y="0"/>
            <a:chExt cx="471656" cy="459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56" cy="459995"/>
            </a:xfrm>
            <a:custGeom>
              <a:avLst/>
              <a:gdLst/>
              <a:ahLst/>
              <a:cxnLst/>
              <a:rect r="r" b="b" t="t" l="l"/>
              <a:pathLst>
                <a:path h="459995" w="471656">
                  <a:moveTo>
                    <a:pt x="218858" y="0"/>
                  </a:moveTo>
                  <a:lnTo>
                    <a:pt x="252798" y="0"/>
                  </a:lnTo>
                  <a:cubicBezTo>
                    <a:pt x="373670" y="0"/>
                    <a:pt x="471656" y="97986"/>
                    <a:pt x="471656" y="218858"/>
                  </a:cubicBezTo>
                  <a:lnTo>
                    <a:pt x="471656" y="241137"/>
                  </a:lnTo>
                  <a:cubicBezTo>
                    <a:pt x="471656" y="362009"/>
                    <a:pt x="373670" y="459995"/>
                    <a:pt x="252798" y="459995"/>
                  </a:cubicBezTo>
                  <a:lnTo>
                    <a:pt x="218858" y="459995"/>
                  </a:lnTo>
                  <a:cubicBezTo>
                    <a:pt x="97986" y="459995"/>
                    <a:pt x="0" y="362009"/>
                    <a:pt x="0" y="241137"/>
                  </a:cubicBezTo>
                  <a:lnTo>
                    <a:pt x="0" y="218858"/>
                  </a:lnTo>
                  <a:cubicBezTo>
                    <a:pt x="0" y="97986"/>
                    <a:pt x="97986" y="0"/>
                    <a:pt x="2188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71656" cy="48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1141" y="3322293"/>
            <a:ext cx="4522859" cy="4488221"/>
            <a:chOff x="0" y="0"/>
            <a:chExt cx="472247" cy="468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247" cy="468630"/>
            </a:xfrm>
            <a:custGeom>
              <a:avLst/>
              <a:gdLst/>
              <a:ahLst/>
              <a:cxnLst/>
              <a:rect r="r" b="b" t="t" l="l"/>
              <a:pathLst>
                <a:path h="468630" w="472247">
                  <a:moveTo>
                    <a:pt x="218584" y="0"/>
                  </a:moveTo>
                  <a:lnTo>
                    <a:pt x="253662" y="0"/>
                  </a:lnTo>
                  <a:cubicBezTo>
                    <a:pt x="311635" y="0"/>
                    <a:pt x="367232" y="23029"/>
                    <a:pt x="408225" y="64022"/>
                  </a:cubicBezTo>
                  <a:cubicBezTo>
                    <a:pt x="449217" y="105014"/>
                    <a:pt x="472247" y="160612"/>
                    <a:pt x="472247" y="218584"/>
                  </a:cubicBezTo>
                  <a:lnTo>
                    <a:pt x="472247" y="250046"/>
                  </a:lnTo>
                  <a:cubicBezTo>
                    <a:pt x="472247" y="308018"/>
                    <a:pt x="449217" y="363616"/>
                    <a:pt x="408225" y="404608"/>
                  </a:cubicBezTo>
                  <a:cubicBezTo>
                    <a:pt x="367232" y="445601"/>
                    <a:pt x="311635" y="468630"/>
                    <a:pt x="253662" y="468630"/>
                  </a:cubicBezTo>
                  <a:lnTo>
                    <a:pt x="218584" y="468630"/>
                  </a:lnTo>
                  <a:cubicBezTo>
                    <a:pt x="97863" y="468630"/>
                    <a:pt x="0" y="370766"/>
                    <a:pt x="0" y="250046"/>
                  </a:cubicBezTo>
                  <a:lnTo>
                    <a:pt x="0" y="218584"/>
                  </a:lnTo>
                  <a:cubicBezTo>
                    <a:pt x="0" y="160612"/>
                    <a:pt x="23029" y="105014"/>
                    <a:pt x="64022" y="64022"/>
                  </a:cubicBezTo>
                  <a:cubicBezTo>
                    <a:pt x="105014" y="23029"/>
                    <a:pt x="160612" y="0"/>
                    <a:pt x="2185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72247" cy="497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10675" y="3235223"/>
            <a:ext cx="4354495" cy="4483664"/>
            <a:chOff x="0" y="0"/>
            <a:chExt cx="454667" cy="4681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4667" cy="468154"/>
            </a:xfrm>
            <a:custGeom>
              <a:avLst/>
              <a:gdLst/>
              <a:ahLst/>
              <a:cxnLst/>
              <a:rect r="r" b="b" t="t" l="l"/>
              <a:pathLst>
                <a:path h="468154" w="454667">
                  <a:moveTo>
                    <a:pt x="227036" y="0"/>
                  </a:moveTo>
                  <a:lnTo>
                    <a:pt x="227632" y="0"/>
                  </a:lnTo>
                  <a:cubicBezTo>
                    <a:pt x="353020" y="0"/>
                    <a:pt x="454667" y="101647"/>
                    <a:pt x="454667" y="227036"/>
                  </a:cubicBezTo>
                  <a:lnTo>
                    <a:pt x="454667" y="241119"/>
                  </a:lnTo>
                  <a:cubicBezTo>
                    <a:pt x="454667" y="301332"/>
                    <a:pt x="430747" y="359080"/>
                    <a:pt x="388170" y="401657"/>
                  </a:cubicBezTo>
                  <a:cubicBezTo>
                    <a:pt x="345593" y="444234"/>
                    <a:pt x="287845" y="468154"/>
                    <a:pt x="227632" y="468154"/>
                  </a:cubicBezTo>
                  <a:lnTo>
                    <a:pt x="227036" y="468154"/>
                  </a:lnTo>
                  <a:cubicBezTo>
                    <a:pt x="166822" y="468154"/>
                    <a:pt x="109075" y="444234"/>
                    <a:pt x="66497" y="401657"/>
                  </a:cubicBezTo>
                  <a:cubicBezTo>
                    <a:pt x="23920" y="359080"/>
                    <a:pt x="0" y="301332"/>
                    <a:pt x="0" y="241119"/>
                  </a:cubicBezTo>
                  <a:lnTo>
                    <a:pt x="0" y="227036"/>
                  </a:lnTo>
                  <a:cubicBezTo>
                    <a:pt x="0" y="166822"/>
                    <a:pt x="23920" y="109075"/>
                    <a:pt x="66497" y="66497"/>
                  </a:cubicBezTo>
                  <a:cubicBezTo>
                    <a:pt x="109075" y="23920"/>
                    <a:pt x="166822" y="0"/>
                    <a:pt x="2270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54667" cy="49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9036" y="3555262"/>
            <a:ext cx="894522" cy="8945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09566" y="3395242"/>
            <a:ext cx="894522" cy="8945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0900" y="3395242"/>
            <a:ext cx="894522" cy="8945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541646"/>
            <a:ext cx="10684034" cy="4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2899" spc="139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AI for Energy Efficiency and Environmental Protection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864" y="260583"/>
            <a:ext cx="17682464" cy="115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6"/>
              </a:lnSpc>
            </a:pPr>
            <a:r>
              <a:rPr lang="en-US" b="true" sz="7320" spc="351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 Need &amp; Business Potential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05" y="4799473"/>
            <a:ext cx="4419268" cy="156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b="true" sz="295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Governments &amp; NGOs require efficient disaster response tools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01587" y="4653827"/>
            <a:ext cx="3761774" cy="17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b="true" sz="339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demand in disaster-prone regions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3984" y="4568511"/>
            <a:ext cx="3907876" cy="256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b="true" sz="290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Potential partnerships with logistics and humanitarian organizations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9036" y="3629556"/>
            <a:ext cx="888178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09566" y="3469537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10900" y="3469537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2613388">
            <a:off x="16559057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3254055"/>
                </a:moveTo>
                <a:lnTo>
                  <a:pt x="2183175" y="3254055"/>
                </a:lnTo>
                <a:lnTo>
                  <a:pt x="2183175" y="0"/>
                </a:lnTo>
                <a:lnTo>
                  <a:pt x="0" y="0"/>
                </a:lnTo>
                <a:lnTo>
                  <a:pt x="0" y="32540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631845" y="3235223"/>
            <a:ext cx="4401123" cy="4446497"/>
            <a:chOff x="0" y="0"/>
            <a:chExt cx="459536" cy="4642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9536" cy="464273"/>
            </a:xfrm>
            <a:custGeom>
              <a:avLst/>
              <a:gdLst/>
              <a:ahLst/>
              <a:cxnLst/>
              <a:rect r="r" b="b" t="t" l="l"/>
              <a:pathLst>
                <a:path h="464273" w="459536">
                  <a:moveTo>
                    <a:pt x="224630" y="0"/>
                  </a:moveTo>
                  <a:lnTo>
                    <a:pt x="234906" y="0"/>
                  </a:lnTo>
                  <a:cubicBezTo>
                    <a:pt x="358965" y="0"/>
                    <a:pt x="459536" y="100570"/>
                    <a:pt x="459536" y="224630"/>
                  </a:cubicBezTo>
                  <a:lnTo>
                    <a:pt x="459536" y="239643"/>
                  </a:lnTo>
                  <a:cubicBezTo>
                    <a:pt x="459536" y="363703"/>
                    <a:pt x="358965" y="464273"/>
                    <a:pt x="234906" y="464273"/>
                  </a:cubicBezTo>
                  <a:lnTo>
                    <a:pt x="224630" y="464273"/>
                  </a:lnTo>
                  <a:cubicBezTo>
                    <a:pt x="100570" y="464273"/>
                    <a:pt x="0" y="363703"/>
                    <a:pt x="0" y="239643"/>
                  </a:cubicBezTo>
                  <a:lnTo>
                    <a:pt x="0" y="224630"/>
                  </a:lnTo>
                  <a:cubicBezTo>
                    <a:pt x="0" y="100570"/>
                    <a:pt x="100570" y="0"/>
                    <a:pt x="2246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59536" cy="492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5517795" y="3469537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374920" y="3395242"/>
            <a:ext cx="894522" cy="89452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374920" y="3469537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78468" y="4568511"/>
            <a:ext cx="3907876" cy="307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9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Revenue model : Government contracts, NGO partnerships, and CSR funding.</a:t>
            </a:r>
          </a:p>
          <a:p>
            <a:pPr algn="ctr">
              <a:lnSpc>
                <a:spcPts val="406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1856" y="220872"/>
            <a:ext cx="7784449" cy="1934942"/>
            <a:chOff x="0" y="0"/>
            <a:chExt cx="1703690" cy="42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71856" y="2649800"/>
            <a:ext cx="7784449" cy="1934942"/>
            <a:chOff x="0" y="0"/>
            <a:chExt cx="1703690" cy="423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71856" y="5137192"/>
            <a:ext cx="7784449" cy="1934942"/>
            <a:chOff x="0" y="0"/>
            <a:chExt cx="1703690" cy="423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2329" y="436449"/>
            <a:ext cx="1435308" cy="14353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91971" y="2942498"/>
            <a:ext cx="1435308" cy="14353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53044" y="5518898"/>
            <a:ext cx="1435308" cy="14353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16495952" y="-899579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5055413"/>
            <a:ext cx="4615136" cy="4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2899" spc="139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Expandable in future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577" y="1131193"/>
            <a:ext cx="9300778" cy="356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67"/>
              </a:lnSpc>
            </a:pPr>
            <a:r>
              <a:rPr lang="en-US" b="true" sz="11308" spc="542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Scope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67895" y="437908"/>
            <a:ext cx="4834872" cy="144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785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Blockchain integration for secure relief distribution records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3638" y="2790692"/>
            <a:ext cx="5067711" cy="155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967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AI-powered predictive analytics for demand forecasting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03638" y="5367442"/>
            <a:ext cx="4442546" cy="14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27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Drone and autonomous vehicle delivery for remote areas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91971" y="451661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12329" y="3065907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53044" y="5642308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880739" y="7573175"/>
            <a:ext cx="7784449" cy="1934942"/>
            <a:chOff x="0" y="0"/>
            <a:chExt cx="1703690" cy="4234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91971" y="7863124"/>
            <a:ext cx="1435308" cy="143530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322507" y="7986534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3638" y="7766595"/>
            <a:ext cx="4442546" cy="153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Crowdsourced disaster reporting for real-time updates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086481" y="-249611"/>
            <a:ext cx="1015857" cy="2682220"/>
          </a:xfrm>
          <a:custGeom>
            <a:avLst/>
            <a:gdLst/>
            <a:ahLst/>
            <a:cxnLst/>
            <a:rect r="r" b="b" t="t" l="l"/>
            <a:pathLst>
              <a:path h="2682220" w="1015857">
                <a:moveTo>
                  <a:pt x="0" y="0"/>
                </a:moveTo>
                <a:lnTo>
                  <a:pt x="1015857" y="0"/>
                </a:lnTo>
                <a:lnTo>
                  <a:pt x="1015857" y="2682220"/>
                </a:lnTo>
                <a:lnTo>
                  <a:pt x="0" y="2682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85662" y="7854391"/>
            <a:ext cx="1015857" cy="2682220"/>
          </a:xfrm>
          <a:custGeom>
            <a:avLst/>
            <a:gdLst/>
            <a:ahLst/>
            <a:cxnLst/>
            <a:rect r="r" b="b" t="t" l="l"/>
            <a:pathLst>
              <a:path h="2682220" w="1015857">
                <a:moveTo>
                  <a:pt x="0" y="0"/>
                </a:moveTo>
                <a:lnTo>
                  <a:pt x="1015857" y="0"/>
                </a:lnTo>
                <a:lnTo>
                  <a:pt x="1015857" y="2682220"/>
                </a:lnTo>
                <a:lnTo>
                  <a:pt x="0" y="2682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0489">
            <a:off x="1268891" y="58105"/>
            <a:ext cx="5420722" cy="3843497"/>
          </a:xfrm>
          <a:custGeom>
            <a:avLst/>
            <a:gdLst/>
            <a:ahLst/>
            <a:cxnLst/>
            <a:rect r="r" b="b" t="t" l="l"/>
            <a:pathLst>
              <a:path h="3843497" w="5420722">
                <a:moveTo>
                  <a:pt x="0" y="0"/>
                </a:moveTo>
                <a:lnTo>
                  <a:pt x="5420721" y="0"/>
                </a:lnTo>
                <a:lnTo>
                  <a:pt x="5420721" y="3843497"/>
                </a:lnTo>
                <a:lnTo>
                  <a:pt x="0" y="3843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4" t="0" r="0" b="-11966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37596">
            <a:off x="8860413" y="362699"/>
            <a:ext cx="9461738" cy="3234308"/>
          </a:xfrm>
          <a:custGeom>
            <a:avLst/>
            <a:gdLst/>
            <a:ahLst/>
            <a:cxnLst/>
            <a:rect r="r" b="b" t="t" l="l"/>
            <a:pathLst>
              <a:path h="3234308" w="9461738">
                <a:moveTo>
                  <a:pt x="0" y="0"/>
                </a:moveTo>
                <a:lnTo>
                  <a:pt x="9461739" y="0"/>
                </a:lnTo>
                <a:lnTo>
                  <a:pt x="9461739" y="3234308"/>
                </a:lnTo>
                <a:lnTo>
                  <a:pt x="0" y="3234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59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3974">
            <a:off x="-165296" y="3667375"/>
            <a:ext cx="5618386" cy="1921178"/>
          </a:xfrm>
          <a:custGeom>
            <a:avLst/>
            <a:gdLst/>
            <a:ahLst/>
            <a:cxnLst/>
            <a:rect r="r" b="b" t="t" l="l"/>
            <a:pathLst>
              <a:path h="1921178" w="5618386">
                <a:moveTo>
                  <a:pt x="0" y="0"/>
                </a:moveTo>
                <a:lnTo>
                  <a:pt x="5618386" y="0"/>
                </a:lnTo>
                <a:lnTo>
                  <a:pt x="5618386" y="1921178"/>
                </a:lnTo>
                <a:lnTo>
                  <a:pt x="0" y="1921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9707" r="0" b="-2243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2998">
            <a:off x="6534751" y="2750759"/>
            <a:ext cx="10654444" cy="4110273"/>
          </a:xfrm>
          <a:custGeom>
            <a:avLst/>
            <a:gdLst/>
            <a:ahLst/>
            <a:cxnLst/>
            <a:rect r="r" b="b" t="t" l="l"/>
            <a:pathLst>
              <a:path h="4110273" w="10654444">
                <a:moveTo>
                  <a:pt x="0" y="0"/>
                </a:moveTo>
                <a:lnTo>
                  <a:pt x="10654444" y="0"/>
                </a:lnTo>
                <a:lnTo>
                  <a:pt x="10654444" y="4110273"/>
                </a:lnTo>
                <a:lnTo>
                  <a:pt x="0" y="4110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86" r="0" b="-924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44959">
            <a:off x="11266770" y="6156711"/>
            <a:ext cx="6750128" cy="3062101"/>
          </a:xfrm>
          <a:custGeom>
            <a:avLst/>
            <a:gdLst/>
            <a:ahLst/>
            <a:cxnLst/>
            <a:rect r="r" b="b" t="t" l="l"/>
            <a:pathLst>
              <a:path h="3062101" w="6750128">
                <a:moveTo>
                  <a:pt x="0" y="0"/>
                </a:moveTo>
                <a:lnTo>
                  <a:pt x="6750128" y="0"/>
                </a:lnTo>
                <a:lnTo>
                  <a:pt x="6750128" y="3062101"/>
                </a:lnTo>
                <a:lnTo>
                  <a:pt x="0" y="30621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88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1071">
            <a:off x="1064353" y="5407369"/>
            <a:ext cx="9015803" cy="7099945"/>
          </a:xfrm>
          <a:custGeom>
            <a:avLst/>
            <a:gdLst/>
            <a:ahLst/>
            <a:cxnLst/>
            <a:rect r="r" b="b" t="t" l="l"/>
            <a:pathLst>
              <a:path h="7099945" w="9015803">
                <a:moveTo>
                  <a:pt x="0" y="0"/>
                </a:moveTo>
                <a:lnTo>
                  <a:pt x="9015803" y="0"/>
                </a:lnTo>
                <a:lnTo>
                  <a:pt x="9015803" y="7099945"/>
                </a:lnTo>
                <a:lnTo>
                  <a:pt x="0" y="7099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0796" y="3322293"/>
            <a:ext cx="4615136" cy="4703698"/>
            <a:chOff x="0" y="0"/>
            <a:chExt cx="481882" cy="491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36432" y="3322293"/>
            <a:ext cx="4615136" cy="4703698"/>
            <a:chOff x="0" y="0"/>
            <a:chExt cx="481882" cy="4911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6774" y="3230844"/>
            <a:ext cx="4615136" cy="4703698"/>
            <a:chOff x="0" y="0"/>
            <a:chExt cx="481882" cy="4911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2613388">
            <a:off x="16559057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3254055"/>
                </a:moveTo>
                <a:lnTo>
                  <a:pt x="2183175" y="3254055"/>
                </a:lnTo>
                <a:lnTo>
                  <a:pt x="2183175" y="0"/>
                </a:lnTo>
                <a:lnTo>
                  <a:pt x="0" y="0"/>
                </a:lnTo>
                <a:lnTo>
                  <a:pt x="0" y="32540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2791" y="2287256"/>
            <a:ext cx="10684034" cy="52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3299" spc="158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with examples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2791" y="645590"/>
            <a:ext cx="14794413" cy="125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3"/>
              </a:lnSpc>
            </a:pPr>
            <a:r>
              <a:rPr lang="en-US" b="true" sz="7920" spc="380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Real-Life Statistics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8500" y="3584271"/>
            <a:ext cx="3463617" cy="110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Haiti Earthquake (2010)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05706" y="3565221"/>
            <a:ext cx="4642551" cy="65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5"/>
              </a:lnSpc>
            </a:pPr>
            <a:r>
              <a:rPr lang="en-US" b="true" sz="375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COVID-19 crisis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38757" y="3642613"/>
            <a:ext cx="3811170" cy="108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</a:pPr>
            <a:r>
              <a:rPr lang="en-US" b="true" sz="310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Gujarat Earthquake (2001)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05287" y="5076825"/>
            <a:ext cx="3369120" cy="208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 spc="1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$13 billion in aid, yet thousands suffered due to mismanagement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59440" y="4993879"/>
            <a:ext cx="3369120" cy="208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 spc="1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Supply chain failures delayed critical medical supplies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13593" y="5076825"/>
            <a:ext cx="3369120" cy="153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6"/>
              </a:lnSpc>
              <a:spcBef>
                <a:spcPct val="0"/>
              </a:spcBef>
            </a:pPr>
            <a:r>
              <a:rPr lang="en-US" sz="2897" spc="1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Mismanaged Aid Despite ₹4,500 Crore Relief Fund</a:t>
            </a:r>
          </a:p>
        </p:txBody>
      </p:sp>
    </p:spTree>
  </p:cSld>
  <p:clrMapOvr>
    <a:masterClrMapping/>
  </p:clrMapOvr>
  <p:transition spd="fast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9666" y="-2360115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9983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15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9719" y="847725"/>
            <a:ext cx="14048562" cy="507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7"/>
              </a:lnSpc>
              <a:spcBef>
                <a:spcPct val="0"/>
              </a:spcBef>
            </a:pPr>
            <a:r>
              <a:rPr lang="en-US" b="true" sz="9634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DISASTER RELIEF SUPPLY CHAIN  MANAGER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384997">
            <a:off x="-1173518" y="-2360115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6" y="0"/>
                </a:lnTo>
                <a:lnTo>
                  <a:pt x="4404436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28867" y="708823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29280" y="-8255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0796" y="3322293"/>
            <a:ext cx="4615136" cy="4703698"/>
            <a:chOff x="0" y="0"/>
            <a:chExt cx="481882" cy="491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36432" y="3322293"/>
            <a:ext cx="4615136" cy="4703698"/>
            <a:chOff x="0" y="0"/>
            <a:chExt cx="481882" cy="4911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42068" y="3322293"/>
            <a:ext cx="4615136" cy="4703698"/>
            <a:chOff x="0" y="0"/>
            <a:chExt cx="481882" cy="4911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35553" y="3842503"/>
            <a:ext cx="894522" cy="8945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41189" y="3842503"/>
            <a:ext cx="894522" cy="8945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46825" y="3842503"/>
            <a:ext cx="894522" cy="8945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2613388">
            <a:off x="16559057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3254055"/>
                </a:moveTo>
                <a:lnTo>
                  <a:pt x="2183175" y="3254055"/>
                </a:lnTo>
                <a:lnTo>
                  <a:pt x="2183175" y="0"/>
                </a:lnTo>
                <a:lnTo>
                  <a:pt x="0" y="0"/>
                </a:lnTo>
                <a:lnTo>
                  <a:pt x="0" y="32540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62791" y="2287256"/>
            <a:ext cx="10684034" cy="52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3299" spc="158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Shortcomings faced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2791" y="645590"/>
            <a:ext cx="14794413" cy="125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3"/>
              </a:lnSpc>
            </a:pPr>
            <a:r>
              <a:rPr lang="en-US" b="true" sz="7920" spc="380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Existing System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07564" y="3878298"/>
            <a:ext cx="2707144" cy="44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b="true" sz="250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DECENTRALIZED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13200" y="3878298"/>
            <a:ext cx="3038368" cy="50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INEFFICIENT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1847" y="3775828"/>
            <a:ext cx="2844398" cy="91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26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LACK OF TRANSPARENCY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35553" y="3916798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1189" y="3916798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46825" y="3916798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02445" y="5039460"/>
            <a:ext cx="3369120" cy="156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 spc="1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Structured prioritization for relief camps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08081" y="5039460"/>
            <a:ext cx="3369120" cy="208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 spc="1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Relief supply distribution faces delays and inefficiencies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65076" y="5048985"/>
            <a:ext cx="3369120" cy="23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697" spc="1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Need for a solution that ensures fair, fast, and effective distribution.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9506" y="2052609"/>
            <a:ext cx="7784449" cy="1934942"/>
            <a:chOff x="0" y="0"/>
            <a:chExt cx="1703690" cy="42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03690" cy="46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19506" y="4176029"/>
            <a:ext cx="7784449" cy="1934942"/>
            <a:chOff x="0" y="0"/>
            <a:chExt cx="1703690" cy="423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19506" y="6299449"/>
            <a:ext cx="7784449" cy="1934942"/>
            <a:chOff x="0" y="0"/>
            <a:chExt cx="1703690" cy="423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32686" y="2302426"/>
            <a:ext cx="1435308" cy="14353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32686" y="4425846"/>
            <a:ext cx="1435308" cy="14353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32686" y="6549266"/>
            <a:ext cx="1435308" cy="14353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16495952" y="-899579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83952" y="6832004"/>
            <a:ext cx="4615136" cy="92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899" i="true" spc="139">
                <a:solidFill>
                  <a:srgbClr val="233939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Rapid Aid, Right Place, Right time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2600" y="2697664"/>
            <a:ext cx="7348339" cy="28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1"/>
              </a:lnSpc>
            </a:pPr>
            <a:r>
              <a:rPr lang="en-US" b="true" sz="9020" spc="432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Proposed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5681" y="2211917"/>
            <a:ext cx="4442546" cy="53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CENTRALIZATION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15681" y="4393324"/>
            <a:ext cx="4442546" cy="53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EFFICIENT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15681" y="6360227"/>
            <a:ext cx="4442546" cy="53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TRANSPARENCY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32686" y="2425835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32686" y="4549256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32686" y="6672676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15681" y="2890358"/>
            <a:ext cx="5330956" cy="7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sz="2258" spc="10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 centralized system optimizing supply allocation and distribution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15681" y="5091161"/>
            <a:ext cx="5330956" cy="6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"/>
              </a:lnSpc>
              <a:spcBef>
                <a:spcPct val="0"/>
              </a:spcBef>
            </a:pPr>
            <a:r>
              <a:rPr lang="en-US" sz="1958" spc="9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Uses priority-based and greedy algorithms for effective relief delivery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15681" y="7030553"/>
            <a:ext cx="5330956" cy="83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"/>
              </a:lnSpc>
              <a:spcBef>
                <a:spcPct val="0"/>
              </a:spcBef>
            </a:pPr>
            <a:r>
              <a:rPr lang="en-US" sz="2358" spc="11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Real-time tracking ensures transparency and accountability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0796" y="3322293"/>
            <a:ext cx="4615136" cy="4703698"/>
            <a:chOff x="0" y="0"/>
            <a:chExt cx="481882" cy="491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36432" y="3322293"/>
            <a:ext cx="4615136" cy="4703698"/>
            <a:chOff x="0" y="0"/>
            <a:chExt cx="481882" cy="4911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42068" y="3322293"/>
            <a:ext cx="4615136" cy="4703698"/>
            <a:chOff x="0" y="0"/>
            <a:chExt cx="481882" cy="4911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882" cy="491129"/>
            </a:xfrm>
            <a:custGeom>
              <a:avLst/>
              <a:gdLst/>
              <a:ahLst/>
              <a:cxnLst/>
              <a:rect r="r" b="b" t="t" l="l"/>
              <a:pathLst>
                <a:path h="491129" w="481882">
                  <a:moveTo>
                    <a:pt x="214214" y="0"/>
                  </a:moveTo>
                  <a:lnTo>
                    <a:pt x="267668" y="0"/>
                  </a:lnTo>
                  <a:cubicBezTo>
                    <a:pt x="385975" y="0"/>
                    <a:pt x="481882" y="95907"/>
                    <a:pt x="481882" y="214214"/>
                  </a:cubicBezTo>
                  <a:lnTo>
                    <a:pt x="481882" y="276915"/>
                  </a:lnTo>
                  <a:cubicBezTo>
                    <a:pt x="481882" y="333728"/>
                    <a:pt x="459313" y="388214"/>
                    <a:pt x="419140" y="428387"/>
                  </a:cubicBezTo>
                  <a:cubicBezTo>
                    <a:pt x="378967" y="468560"/>
                    <a:pt x="324481" y="491129"/>
                    <a:pt x="267668" y="491129"/>
                  </a:cubicBezTo>
                  <a:lnTo>
                    <a:pt x="214214" y="491129"/>
                  </a:lnTo>
                  <a:cubicBezTo>
                    <a:pt x="157401" y="491129"/>
                    <a:pt x="102915" y="468560"/>
                    <a:pt x="62742" y="428387"/>
                  </a:cubicBezTo>
                  <a:cubicBezTo>
                    <a:pt x="22569" y="388214"/>
                    <a:pt x="0" y="333728"/>
                    <a:pt x="0" y="276915"/>
                  </a:cubicBezTo>
                  <a:lnTo>
                    <a:pt x="0" y="214214"/>
                  </a:lnTo>
                  <a:cubicBezTo>
                    <a:pt x="0" y="157401"/>
                    <a:pt x="22569" y="102915"/>
                    <a:pt x="62742" y="62742"/>
                  </a:cubicBezTo>
                  <a:cubicBezTo>
                    <a:pt x="102915" y="22569"/>
                    <a:pt x="157401" y="0"/>
                    <a:pt x="2142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882" cy="51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1103" y="3322293"/>
            <a:ext cx="894522" cy="8945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09426" y="3370490"/>
            <a:ext cx="894522" cy="846324"/>
            <a:chOff x="0" y="0"/>
            <a:chExt cx="812800" cy="7690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69006"/>
            </a:xfrm>
            <a:custGeom>
              <a:avLst/>
              <a:gdLst/>
              <a:ahLst/>
              <a:cxnLst/>
              <a:rect r="r" b="b" t="t" l="l"/>
              <a:pathLst>
                <a:path h="769006" w="812800">
                  <a:moveTo>
                    <a:pt x="406400" y="0"/>
                  </a:moveTo>
                  <a:cubicBezTo>
                    <a:pt x="181951" y="0"/>
                    <a:pt x="0" y="172148"/>
                    <a:pt x="0" y="384503"/>
                  </a:cubicBezTo>
                  <a:cubicBezTo>
                    <a:pt x="0" y="596858"/>
                    <a:pt x="181951" y="769006"/>
                    <a:pt x="406400" y="769006"/>
                  </a:cubicBezTo>
                  <a:cubicBezTo>
                    <a:pt x="630849" y="769006"/>
                    <a:pt x="812800" y="596858"/>
                    <a:pt x="812800" y="384503"/>
                  </a:cubicBezTo>
                  <a:cubicBezTo>
                    <a:pt x="812800" y="1721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3519"/>
              <a:ext cx="660400" cy="653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56315" y="3370490"/>
            <a:ext cx="894522" cy="8945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2613388">
            <a:off x="16559057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3254055"/>
                </a:moveTo>
                <a:lnTo>
                  <a:pt x="2183175" y="3254055"/>
                </a:lnTo>
                <a:lnTo>
                  <a:pt x="2183175" y="0"/>
                </a:lnTo>
                <a:lnTo>
                  <a:pt x="0" y="0"/>
                </a:lnTo>
                <a:lnTo>
                  <a:pt x="0" y="32540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62791" y="2287256"/>
            <a:ext cx="10684034" cy="47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2999" spc="143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IEEE published papers used as a reference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2791" y="981075"/>
            <a:ext cx="14794413" cy="122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b="true" sz="7720" spc="370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RESEARCH PAPERS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1889" y="4474524"/>
            <a:ext cx="4276393" cy="233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b="true" sz="266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Risk Priority Number Methodology for Distribution Priority of Emergency Logistics after Earthquake Disasters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39642" y="4326363"/>
            <a:ext cx="4234090" cy="27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b="true" sz="266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Vehicle Routing Optimization for Humanitarian Supply Chain: A Systematic Review of Approaches and Solution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14433" y="4382262"/>
            <a:ext cx="4542771" cy="267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b="true" sz="257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 Cost Minimization Resource Allocation Model for Disaster Relief Operations With an Information Crowdsourcing-Based MCDM Approach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03791" y="3342315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09426" y="3396588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08719" y="3358312"/>
            <a:ext cx="881834" cy="66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b="true" sz="3829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23715" y="7421055"/>
            <a:ext cx="3629298" cy="30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  <a:spcBef>
                <a:spcPct val="0"/>
              </a:spcBef>
            </a:pPr>
            <a:r>
              <a:rPr lang="en-US" sz="1797" i="true" spc="86">
                <a:solidFill>
                  <a:srgbClr val="FFFFFF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LI Xia-miao, YANG Guang-hua</a:t>
            </a:r>
          </a:p>
        </p:txBody>
      </p:sp>
      <p:sp>
        <p:nvSpPr>
          <p:cNvPr name="TextBox 31" id="31"/>
          <p:cNvSpPr txBox="true"/>
          <p:nvPr/>
        </p:nvSpPr>
        <p:spPr>
          <a:xfrm rot="-60000">
            <a:off x="7465446" y="7400271"/>
            <a:ext cx="4276341" cy="29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6"/>
              </a:lnSpc>
              <a:spcBef>
                <a:spcPct val="0"/>
              </a:spcBef>
            </a:pPr>
            <a:r>
              <a:rPr lang="en-US" sz="1697" spc="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Ayesha Maroof ,Quazi khalid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19015" y="7526343"/>
            <a:ext cx="3369120" cy="29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6"/>
              </a:lnSpc>
              <a:spcBef>
                <a:spcPct val="0"/>
              </a:spcBef>
            </a:pPr>
            <a:r>
              <a:rPr lang="en-US" sz="1697" spc="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Deepshikha Sarma, Amrit Das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1045" y="3076517"/>
            <a:ext cx="7784449" cy="1934942"/>
            <a:chOff x="0" y="0"/>
            <a:chExt cx="1703690" cy="42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01045" y="5199938"/>
            <a:ext cx="7784449" cy="1934942"/>
            <a:chOff x="0" y="0"/>
            <a:chExt cx="1703690" cy="423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1045" y="7323358"/>
            <a:ext cx="7784449" cy="1934942"/>
            <a:chOff x="0" y="0"/>
            <a:chExt cx="1703690" cy="423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3690" cy="423478"/>
            </a:xfrm>
            <a:custGeom>
              <a:avLst/>
              <a:gdLst/>
              <a:ahLst/>
              <a:cxnLst/>
              <a:rect r="r" b="b" t="t" l="l"/>
              <a:pathLst>
                <a:path h="423478" w="1703690">
                  <a:moveTo>
                    <a:pt x="1500490" y="0"/>
                  </a:moveTo>
                  <a:cubicBezTo>
                    <a:pt x="1612714" y="0"/>
                    <a:pt x="1703690" y="94799"/>
                    <a:pt x="1703690" y="211739"/>
                  </a:cubicBezTo>
                  <a:cubicBezTo>
                    <a:pt x="1703690" y="328679"/>
                    <a:pt x="1612714" y="423478"/>
                    <a:pt x="1500490" y="423478"/>
                  </a:cubicBezTo>
                  <a:lnTo>
                    <a:pt x="203200" y="423478"/>
                  </a:lnTo>
                  <a:cubicBezTo>
                    <a:pt x="90976" y="423478"/>
                    <a:pt x="0" y="328679"/>
                    <a:pt x="0" y="211739"/>
                  </a:cubicBezTo>
                  <a:cubicBezTo>
                    <a:pt x="0" y="9479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48A6">
                    <a:alpha val="100000"/>
                  </a:srgbClr>
                </a:gs>
                <a:gs pos="100000">
                  <a:srgbClr val="B43F8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03690" cy="4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4225" y="3326334"/>
            <a:ext cx="1435308" cy="14353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14225" y="5449755"/>
            <a:ext cx="1435308" cy="14353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14225" y="7573175"/>
            <a:ext cx="1435308" cy="14353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2700000">
            <a:off x="16495952" y="-899579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-455439" y="8023138"/>
            <a:ext cx="2183175" cy="3254055"/>
          </a:xfrm>
          <a:custGeom>
            <a:avLst/>
            <a:gdLst/>
            <a:ahLst/>
            <a:cxnLst/>
            <a:rect r="r" b="b" t="t" l="l"/>
            <a:pathLst>
              <a:path h="3254055" w="2183175">
                <a:moveTo>
                  <a:pt x="0" y="0"/>
                </a:moveTo>
                <a:lnTo>
                  <a:pt x="2183175" y="0"/>
                </a:lnTo>
                <a:lnTo>
                  <a:pt x="2183175" y="3254055"/>
                </a:lnTo>
                <a:lnTo>
                  <a:pt x="0" y="32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4476307"/>
            <a:ext cx="5267448" cy="94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2999" spc="143">
                <a:solidFill>
                  <a:srgbClr val="233939"/>
                </a:solidFill>
                <a:latin typeface="Public Sans"/>
                <a:ea typeface="Public Sans"/>
                <a:cs typeface="Public Sans"/>
                <a:sym typeface="Public Sans"/>
              </a:rPr>
              <a:t>Dervied from the research papers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366042"/>
            <a:ext cx="7777306" cy="254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1"/>
              </a:lnSpc>
            </a:pPr>
            <a:r>
              <a:rPr lang="en-US" b="true" sz="8120" spc="389">
                <a:solidFill>
                  <a:srgbClr val="23393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Algorithms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97220" y="3346693"/>
            <a:ext cx="5567968" cy="126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1"/>
              </a:lnSpc>
            </a:pPr>
            <a:r>
              <a:rPr lang="en-US" sz="36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Priority-Based Relief Allocation Algorithm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97220" y="5434525"/>
            <a:ext cx="5012143" cy="119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5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Greedy Route Optimization Algorithm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97220" y="7657748"/>
            <a:ext cx="5330956" cy="118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340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Real-time Inventory Management Algorithm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14225" y="3449744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14225" y="5573164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14225" y="7696585"/>
            <a:ext cx="1414951" cy="105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45">
                <a:solidFill>
                  <a:srgbClr val="57429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4798" y="-317741"/>
            <a:ext cx="19979163" cy="12486977"/>
          </a:xfrm>
          <a:custGeom>
            <a:avLst/>
            <a:gdLst/>
            <a:ahLst/>
            <a:cxnLst/>
            <a:rect r="r" b="b" t="t" l="l"/>
            <a:pathLst>
              <a:path h="12486977" w="19979163">
                <a:moveTo>
                  <a:pt x="0" y="0"/>
                </a:moveTo>
                <a:lnTo>
                  <a:pt x="19979163" y="0"/>
                </a:lnTo>
                <a:lnTo>
                  <a:pt x="19979163" y="12486976"/>
                </a:lnTo>
                <a:lnTo>
                  <a:pt x="0" y="1248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039" y="1028700"/>
            <a:ext cx="13177922" cy="8348412"/>
          </a:xfrm>
          <a:custGeom>
            <a:avLst/>
            <a:gdLst/>
            <a:ahLst/>
            <a:cxnLst/>
            <a:rect r="r" b="b" t="t" l="l"/>
            <a:pathLst>
              <a:path h="8348412" w="13177922">
                <a:moveTo>
                  <a:pt x="0" y="0"/>
                </a:moveTo>
                <a:lnTo>
                  <a:pt x="13177922" y="0"/>
                </a:lnTo>
                <a:lnTo>
                  <a:pt x="13177922" y="8348412"/>
                </a:lnTo>
                <a:lnTo>
                  <a:pt x="0" y="83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0" t="0" r="-3255" b="-34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DAGfE_f9wwc</dc:identifier>
  <dcterms:modified xsi:type="dcterms:W3CDTF">2011-08-01T06:04:30Z</dcterms:modified>
  <cp:revision>1</cp:revision>
  <dc:title>AI-Powered Cities</dc:title>
</cp:coreProperties>
</file>